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57" r:id="rId2"/>
    <p:sldId id="269" r:id="rId3"/>
    <p:sldId id="261" r:id="rId4"/>
    <p:sldId id="260" r:id="rId5"/>
    <p:sldId id="262" r:id="rId6"/>
    <p:sldId id="263" r:id="rId7"/>
    <p:sldId id="264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6327"/>
  </p:normalViewPr>
  <p:slideViewPr>
    <p:cSldViewPr snapToGrid="0" showGuides="1">
      <p:cViewPr varScale="1">
        <p:scale>
          <a:sx n="117" d="100"/>
          <a:sy n="117" d="100"/>
        </p:scale>
        <p:origin x="456" y="1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9A4103-0C83-EE4C-B952-7AD20CDC9904}" type="datetimeFigureOut">
              <a:rPr lang="en-US" smtClean="0"/>
              <a:t>5/15/23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CC74E8-27AF-2C42-8F8A-12AE826E3E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7683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5839EF-EF2D-A244-8B03-02564FD3872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8452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5839EF-EF2D-A244-8B03-02564FD3872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1270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5839EF-EF2D-A244-8B03-02564FD3872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2775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54904-D33C-FACB-C971-D7CA06A61C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A35FB1C-03AD-4E1D-3FB3-1941B04EDC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BE83ED-9926-3931-80CD-E6713A29DD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ECE368-FFDA-524F-A5B7-6534806BC528}" type="datetimeFigureOut">
              <a:rPr lang="en-US" smtClean="0"/>
              <a:t>5/15/23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76921-7B60-C4B2-9DD2-08C631BDF7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7A85CB-D996-97E5-17B0-07F7BE3843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3360D-2115-B54A-87F7-7F4F346C60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1833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6DAF31-DB23-4996-6018-0E8DEDC18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1518A51-B610-095F-0DDF-937537A003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55C6BE-63F3-38B9-EF54-137DF9774C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ECE368-FFDA-524F-A5B7-6534806BC528}" type="datetimeFigureOut">
              <a:rPr lang="en-US" smtClean="0"/>
              <a:t>5/15/23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DA1AE1-B0C4-DEC5-8207-E4F42D46D5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91C210-9051-FE83-595D-1E06D873A4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3360D-2115-B54A-87F7-7F4F346C60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7797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C868CF6-A06C-2E48-5AAF-1AB22B1D869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C417412-429A-D8E2-0A70-02E87AFAFF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AC8C96-1909-4F6B-BE04-57D335F447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ECE368-FFDA-524F-A5B7-6534806BC528}" type="datetimeFigureOut">
              <a:rPr lang="en-US" smtClean="0"/>
              <a:t>5/15/23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03B999-F1E5-DA66-7012-57FD360633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044338-494D-DF22-B17F-44E9A33D7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3360D-2115-B54A-87F7-7F4F346C60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967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BFD422-CF21-5F4B-9F3C-D943F67A9BE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13175" y="2541806"/>
            <a:ext cx="10334625" cy="1947460"/>
          </a:xfrm>
        </p:spPr>
        <p:txBody>
          <a:bodyPr anchor="t" anchorCtr="0"/>
          <a:lstStyle>
            <a:lvl1pPr algn="l">
              <a:defRPr sz="6000" b="1" i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4A5F0DF-C789-3B48-88B2-EEF178B168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3175" y="5773229"/>
            <a:ext cx="10334625" cy="746185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B87851E-C1E1-6E46-8D1B-95D6C188859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13175" y="4501444"/>
            <a:ext cx="10334625" cy="125960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 sz="2000"/>
            </a:lvl2pPr>
            <a:lvl3pPr marL="914400" indent="0">
              <a:buFontTx/>
              <a:buNone/>
              <a:defRPr sz="2000"/>
            </a:lvl3pPr>
            <a:lvl4pPr marL="1371600" indent="0">
              <a:buFontTx/>
              <a:buNone/>
              <a:defRPr sz="2000"/>
            </a:lvl4pPr>
            <a:lvl5pPr marL="1828800" indent="0">
              <a:buFontTx/>
              <a:buNone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1CCAF04-6C30-614D-8071-3CC683E9765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6083" y="5755088"/>
            <a:ext cx="3238500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9188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7" orient="horz" pos="2160">
          <p15:clr>
            <a:srgbClr val="FBAE40"/>
          </p15:clr>
        </p15:guide>
        <p15:guide id="8" pos="3840">
          <p15:clr>
            <a:srgbClr val="FBAE40"/>
          </p15:clr>
        </p15:guide>
        <p15:guide id="9" orient="horz" pos="3888">
          <p15:clr>
            <a:srgbClr val="FBAE40"/>
          </p15:clr>
        </p15:guide>
        <p15:guide id="10" pos="360">
          <p15:clr>
            <a:srgbClr val="FBAE40"/>
          </p15:clr>
        </p15:guide>
        <p15:guide id="11" pos="7320">
          <p15:clr>
            <a:srgbClr val="FBAE40"/>
          </p15:clr>
        </p15:guide>
        <p15:guide id="12" orient="horz" pos="3984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F06E5-B342-7A60-DA87-215AB9DBD0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CF7206-DF28-CEB3-C3CB-B88265BEA3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8E1479-5040-74F3-CC52-FE48173D81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ECE368-FFDA-524F-A5B7-6534806BC528}" type="datetimeFigureOut">
              <a:rPr lang="en-US" smtClean="0"/>
              <a:t>5/15/23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B8E981-B40B-88F5-B83C-081AA11299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A80E18-0925-53C8-E1C7-21A2B3DA77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3360D-2115-B54A-87F7-7F4F346C60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272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D0BE03-D2CC-2608-CB6A-45EFA7E19E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9B1084-1908-412A-61BE-7C7922F375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3C6A34-0AE5-A6BF-228F-76515F896F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ECE368-FFDA-524F-A5B7-6534806BC528}" type="datetimeFigureOut">
              <a:rPr lang="en-US" smtClean="0"/>
              <a:t>5/15/23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EB93D6-CD3A-445E-B2A6-68C9FC846A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1FC383-8D9A-D10A-31CB-6DADB1FAD5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3360D-2115-B54A-87F7-7F4F346C60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94007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C2DD64-DF96-EDAE-556C-80183F03D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1BD1D4-4F45-BAD0-6C5C-522189B416D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63B8A0-AAB5-A588-EC59-3BC31746EC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6B9EB9-FC1F-47E7-241A-95744223ED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ECE368-FFDA-524F-A5B7-6534806BC528}" type="datetimeFigureOut">
              <a:rPr lang="en-US" smtClean="0"/>
              <a:t>5/15/23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02E9ED-82D3-F9C8-6707-A02757CD68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5BD4B4-F4A6-9536-D332-7694694E9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3360D-2115-B54A-87F7-7F4F346C60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62027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B70C7-A1DF-B3AE-3FB9-E32A1C72B4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6BC571-3C5D-EE2A-DB1B-FF1328E05C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FBC82D-1736-7C33-1F3C-BF0646DF0A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330545-6719-8988-72CE-834B0E0A7A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0518308-037C-62D1-A961-DD31471DA8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5CE762A-D69C-A3F8-436E-DB4313B5F7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ECE368-FFDA-524F-A5B7-6534806BC528}" type="datetimeFigureOut">
              <a:rPr lang="en-US" smtClean="0"/>
              <a:t>5/15/23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9D4F279-0D9A-9A1E-0D90-CE36E0FB28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CA2FB69-EDC3-A3E2-142F-7154BE26FD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3360D-2115-B54A-87F7-7F4F346C60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2426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52BE54-121D-84E3-E5D8-CB7BE4EA0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566A55-0890-D55A-5ED0-B45E3B039B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ECE368-FFDA-524F-A5B7-6534806BC528}" type="datetimeFigureOut">
              <a:rPr lang="en-US" smtClean="0"/>
              <a:t>5/15/23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CF822E-3B1B-4002-794A-B286A10C90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2EA103-28F4-15B1-5D0D-AD279B09E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3360D-2115-B54A-87F7-7F4F346C60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5770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BD6A4B4-09A0-865C-D807-893FEC9878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ECE368-FFDA-524F-A5B7-6534806BC528}" type="datetimeFigureOut">
              <a:rPr lang="en-US" smtClean="0"/>
              <a:t>5/15/23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54C01D0-7DBB-9050-115F-AEA3DE5FEB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A7BEA7-507B-7CF1-301A-6E11A2733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3360D-2115-B54A-87F7-7F4F346C60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8030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E7AD49-4738-BB91-4C35-BA1B0293C0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F2813A-E73B-AAC7-223C-391691555A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88D672-7A7D-33D7-C2F3-C567CF1EBE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6558DD-BE46-1B7C-AA05-0A7E5B58CB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ECE368-FFDA-524F-A5B7-6534806BC528}" type="datetimeFigureOut">
              <a:rPr lang="en-US" smtClean="0"/>
              <a:t>5/15/23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E3B7AF-EFE8-9EC6-1D9A-554082008B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92CAEE-B012-D001-5047-FC9D97E86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3360D-2115-B54A-87F7-7F4F346C60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7530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5924A6-40A3-CEC5-F90B-F87ADBC4C6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EF6D6AF-1A0F-6BD7-851D-04899EC682B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F4C041-F288-5034-FE22-0441828410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EE1621-6CBE-1745-3AF4-C2506EF384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ECE368-FFDA-524F-A5B7-6534806BC528}" type="datetimeFigureOut">
              <a:rPr lang="en-US" smtClean="0"/>
              <a:t>5/15/23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283BD8-E171-EF8D-9D13-95321DCB3D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0B5129-B450-42D0-54B2-49B7CC98A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3360D-2115-B54A-87F7-7F4F346C60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4311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AFD8B64-7FF8-2453-FF45-AE20CC9EF0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AA42C4-444B-5BBF-939A-43B0A03F53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FDD043-45E2-34EA-8B69-A8015E11F7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ECE368-FFDA-524F-A5B7-6534806BC528}" type="datetimeFigureOut">
              <a:rPr lang="en-US" smtClean="0"/>
              <a:t>5/15/23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003984-2B3F-4E72-4DDE-98C7C3F4CE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6D67D3-2834-0FFE-FD76-7F9123FF14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A3360D-2115-B54A-87F7-7F4F346C60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8535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emf"/><Relationship Id="rId4" Type="http://schemas.openxmlformats.org/officeDocument/2006/relationships/image" Target="../media/image5.em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emf"/><Relationship Id="rId3" Type="http://schemas.openxmlformats.org/officeDocument/2006/relationships/image" Target="../media/image7.emf"/><Relationship Id="rId7" Type="http://schemas.openxmlformats.org/officeDocument/2006/relationships/image" Target="../media/image11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emf"/><Relationship Id="rId5" Type="http://schemas.openxmlformats.org/officeDocument/2006/relationships/image" Target="../media/image9.emf"/><Relationship Id="rId10" Type="http://schemas.openxmlformats.org/officeDocument/2006/relationships/image" Target="../media/image14.emf"/><Relationship Id="rId4" Type="http://schemas.openxmlformats.org/officeDocument/2006/relationships/image" Target="../media/image8.emf"/><Relationship Id="rId9" Type="http://schemas.openxmlformats.org/officeDocument/2006/relationships/image" Target="../media/image13.e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emf"/><Relationship Id="rId3" Type="http://schemas.openxmlformats.org/officeDocument/2006/relationships/image" Target="../media/image16.emf"/><Relationship Id="rId7" Type="http://schemas.openxmlformats.org/officeDocument/2006/relationships/image" Target="../media/image20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emf"/><Relationship Id="rId5" Type="http://schemas.openxmlformats.org/officeDocument/2006/relationships/image" Target="../media/image18.emf"/><Relationship Id="rId4" Type="http://schemas.openxmlformats.org/officeDocument/2006/relationships/image" Target="../media/image17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7" Type="http://schemas.openxmlformats.org/officeDocument/2006/relationships/image" Target="../media/image27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.emf"/><Relationship Id="rId5" Type="http://schemas.openxmlformats.org/officeDocument/2006/relationships/image" Target="../media/image25.emf"/><Relationship Id="rId4" Type="http://schemas.openxmlformats.org/officeDocument/2006/relationships/image" Target="../media/image24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7" Type="http://schemas.openxmlformats.org/officeDocument/2006/relationships/image" Target="../media/image29.emf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emf"/><Relationship Id="rId5" Type="http://schemas.openxmlformats.org/officeDocument/2006/relationships/image" Target="../media/image8.emf"/><Relationship Id="rId4" Type="http://schemas.openxmlformats.org/officeDocument/2006/relationships/image" Target="../media/image14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259110C0-188D-9C21-4415-59A672AF6D7E}"/>
              </a:ext>
            </a:extLst>
          </p:cNvPr>
          <p:cNvSpPr txBox="1">
            <a:spLocks/>
          </p:cNvSpPr>
          <p:nvPr/>
        </p:nvSpPr>
        <p:spPr>
          <a:xfrm>
            <a:off x="476317" y="2465654"/>
            <a:ext cx="11036309" cy="877187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i="0" kern="1200">
                <a:solidFill>
                  <a:schemeClr val="bg1"/>
                </a:solidFill>
                <a:latin typeface="+mn-lt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3200" dirty="0"/>
              <a:t>Quantum algorithms to find the low-energy states</a:t>
            </a:r>
            <a:endParaRPr lang="en-US" sz="3200" b="0" dirty="0"/>
          </a:p>
        </p:txBody>
      </p:sp>
    </p:spTree>
    <p:extLst>
      <p:ext uri="{BB962C8B-B14F-4D97-AF65-F5344CB8AC3E}">
        <p14:creationId xmlns:p14="http://schemas.microsoft.com/office/powerpoint/2010/main" val="22467559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499F057-B838-E735-E75B-17129F6F32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88014" y="6316595"/>
            <a:ext cx="432486" cy="365125"/>
          </a:xfrm>
          <a:prstGeom prst="rect">
            <a:avLst/>
          </a:prstGeom>
        </p:spPr>
        <p:txBody>
          <a:bodyPr lIns="0" tIns="0" rIns="45720" bIns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33A556B-7C63-244D-9B7C-B0EA8042B330}" type="slidenum">
              <a:rPr lang="en-US" smtClean="0"/>
              <a:pPr/>
              <a:t>2</a:t>
            </a:fld>
            <a:endParaRPr lang="en-US" sz="10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0D36CDA-6ECA-FB7C-B6CB-F6DAE8F9D1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-155863"/>
            <a:ext cx="11049000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Feedback-Based Quantum Optimization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C9005B-E9A7-9FBD-F829-2D2D707C0AE6}"/>
              </a:ext>
            </a:extLst>
          </p:cNvPr>
          <p:cNvSpPr txBox="1"/>
          <p:nvPr/>
        </p:nvSpPr>
        <p:spPr>
          <a:xfrm>
            <a:off x="571499" y="1169700"/>
            <a:ext cx="10931387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itchFamily="2" charset="2"/>
              <a:buChar char="q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PRL 129, 250502 (2022) </a:t>
            </a:r>
          </a:p>
          <a:p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itchFamily="2" charset="2"/>
              <a:buChar char="q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Goal: Find approximate solutions to the combinatorial optimization problem without the need for any classical optimization effort </a:t>
            </a:r>
          </a:p>
          <a:p>
            <a:pPr marL="457200" indent="-457200">
              <a:buFont typeface="Wingdings" pitchFamily="2" charset="2"/>
              <a:buChar char="q"/>
            </a:pP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itchFamily="2" charset="2"/>
              <a:buChar char="q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Effectively the goal is to find the ground state</a:t>
            </a:r>
          </a:p>
          <a:p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15319F-4792-E551-A382-85D10060DDA9}"/>
              </a:ext>
            </a:extLst>
          </p:cNvPr>
          <p:cNvSpPr txBox="1"/>
          <p:nvPr/>
        </p:nvSpPr>
        <p:spPr>
          <a:xfrm>
            <a:off x="12344400" y="144087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15140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574EC21-2050-46C1-C9D7-600FA251E5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88014" y="6316595"/>
            <a:ext cx="432486" cy="365125"/>
          </a:xfrm>
          <a:prstGeom prst="rect">
            <a:avLst/>
          </a:prstGeom>
        </p:spPr>
        <p:txBody>
          <a:bodyPr lIns="0" tIns="0" rIns="45720" bIns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33A556B-7C63-244D-9B7C-B0EA8042B330}" type="slidenum">
              <a:rPr lang="en-US" smtClean="0"/>
              <a:pPr/>
              <a:t>3</a:t>
            </a:fld>
            <a:endParaRPr lang="en-US" sz="10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25BC75A-2172-545C-5733-0A61FC64ED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-155863"/>
            <a:ext cx="11049000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Main idea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C060C43-A761-BDD6-C56F-EDE702E062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9959" y="1188010"/>
            <a:ext cx="3957448" cy="4240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00905C1-54AB-A2C8-E504-A24C33A01230}"/>
                  </a:ext>
                </a:extLst>
              </p:cNvPr>
              <p:cNvSpPr txBox="1"/>
              <p:nvPr/>
            </p:nvSpPr>
            <p:spPr>
              <a:xfrm>
                <a:off x="4486095" y="1942654"/>
                <a:ext cx="4699001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</m:oMath>
                </a14:m>
                <a:r>
                  <a:rPr lang="en-US" sz="2400" dirty="0"/>
                  <a:t> - Problem Hamiltonian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</m:oMath>
                </a14:m>
                <a:r>
                  <a:rPr lang="en-US" sz="2400" dirty="0"/>
                  <a:t> - drift Hamiltonian</a:t>
                </a:r>
              </a:p>
              <a:p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– time-dependent control</a:t>
                </a:r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00905C1-54AB-A2C8-E504-A24C33A012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6095" y="1942654"/>
                <a:ext cx="4699001" cy="1200329"/>
              </a:xfrm>
              <a:prstGeom prst="rect">
                <a:avLst/>
              </a:prstGeom>
              <a:blipFill>
                <a:blip r:embed="rId3"/>
                <a:stretch>
                  <a:fillRect l="-1348" t="-3158"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6B8C9691-8B23-F7B3-0CBF-1A742105EEC2}"/>
              </a:ext>
            </a:extLst>
          </p:cNvPr>
          <p:cNvSpPr txBox="1"/>
          <p:nvPr/>
        </p:nvSpPr>
        <p:spPr>
          <a:xfrm>
            <a:off x="597137" y="1143761"/>
            <a:ext cx="3153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Schrodinger equation: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69194C3-F777-D471-02F9-4990BB5EE1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2368" y="4393876"/>
            <a:ext cx="6292629" cy="120032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CFEE303-ECFD-98FD-314F-C532492FCF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3332" y="3463079"/>
            <a:ext cx="5881764" cy="575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2932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891779-050F-10D0-7C27-DC7B49AC22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-155863"/>
            <a:ext cx="11049000" cy="1325563"/>
          </a:xfrm>
        </p:spPr>
        <p:txBody>
          <a:bodyPr/>
          <a:lstStyle/>
          <a:p>
            <a:pPr algn="ctr"/>
            <a:r>
              <a:rPr lang="en-US" dirty="0"/>
              <a:t>Algorithm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0E3E83-18CC-D0AC-B400-27546FA5AF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73000"/>
            <a:ext cx="9943880" cy="411121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0B31A5B-8EBF-7D99-438B-C2655DD979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8678" y="5365043"/>
            <a:ext cx="2657716" cy="40008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497EDD5-BE1A-6326-7480-D5CA549560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2983" y="5365043"/>
            <a:ext cx="923273" cy="40008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19D43DE-25EE-9BEB-F125-EDFB0E846C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83871" y="6086310"/>
            <a:ext cx="1715334" cy="42131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56B19E1-317E-4715-77FF-A129D70AD0B3}"/>
              </a:ext>
            </a:extLst>
          </p:cNvPr>
          <p:cNvSpPr txBox="1"/>
          <p:nvPr/>
        </p:nvSpPr>
        <p:spPr>
          <a:xfrm>
            <a:off x="1515649" y="6045955"/>
            <a:ext cx="21682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One can choose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A8549505-4D41-4564-0198-6E862CDEBD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68614" y="6066132"/>
            <a:ext cx="2143445" cy="46166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9F51E82-65CB-3B45-DC01-B3A039517ECC}"/>
              </a:ext>
            </a:extLst>
          </p:cNvPr>
          <p:cNvSpPr txBox="1"/>
          <p:nvPr/>
        </p:nvSpPr>
        <p:spPr>
          <a:xfrm>
            <a:off x="6469799" y="6045954"/>
            <a:ext cx="14896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In practice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8BD76F38-A487-C3CE-AF61-A2876C3D654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45067" y="1470703"/>
            <a:ext cx="1447974" cy="31904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2C5E33C-2963-48EA-B981-E12458DF6F5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45067" y="2004301"/>
            <a:ext cx="1938813" cy="319045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EE1902C6-07C9-7BFA-3927-78662E8789CC}"/>
              </a:ext>
            </a:extLst>
          </p:cNvPr>
          <p:cNvGrpSpPr/>
          <p:nvPr/>
        </p:nvGrpSpPr>
        <p:grpSpPr>
          <a:xfrm>
            <a:off x="1201193" y="5264462"/>
            <a:ext cx="4502075" cy="672777"/>
            <a:chOff x="1201193" y="5264462"/>
            <a:chExt cx="4502075" cy="67277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701C693-3E01-25D3-7A03-E2B5B10291C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201193" y="5264462"/>
              <a:ext cx="4491684" cy="601249"/>
            </a:xfrm>
            <a:prstGeom prst="rect">
              <a:avLst/>
            </a:prstGeom>
          </p:spPr>
        </p:pic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A120771B-1B28-31B4-B92F-C405CF0E445E}"/>
                </a:ext>
              </a:extLst>
            </p:cNvPr>
            <p:cNvSpPr/>
            <p:nvPr/>
          </p:nvSpPr>
          <p:spPr>
            <a:xfrm>
              <a:off x="1211584" y="5796301"/>
              <a:ext cx="4491684" cy="1409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092434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25BC75A-2172-545C-5733-0A61FC64ED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-155863"/>
            <a:ext cx="11049000" cy="1325563"/>
          </a:xfrm>
        </p:spPr>
        <p:txBody>
          <a:bodyPr/>
          <a:lstStyle/>
          <a:p>
            <a:pPr algn="ctr"/>
            <a:r>
              <a:rPr lang="en-US" dirty="0"/>
              <a:t>Example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06E22EF-818B-D978-001A-9FC6F57669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9065" y="1169699"/>
            <a:ext cx="3844304" cy="45227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8F7E070-BF8F-3B15-9968-CEE8DC15F1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7931" y="1178118"/>
            <a:ext cx="2322288" cy="4354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6A34F2C-0B0A-DB3C-7177-E89A200FAB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8329" y="1946902"/>
            <a:ext cx="1867534" cy="49331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3693008-8E61-4C4D-163D-A5CE444398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35863" y="1911665"/>
            <a:ext cx="2924630" cy="52854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A7FD36C-4F57-9E86-89DE-0EFA97D44B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0347" y="2695455"/>
            <a:ext cx="4943022" cy="416254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A853E3F-DC71-7B88-2748-EED9E175C18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18631" y="2738331"/>
            <a:ext cx="4943022" cy="33745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7EBE71C-421C-C84B-9AAB-1D0B5C83DA9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6000" y="3782213"/>
            <a:ext cx="5946804" cy="2541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2699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25BC75A-2172-545C-5733-0A61FC64ED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-155863"/>
            <a:ext cx="11049000" cy="1325563"/>
          </a:xfrm>
        </p:spPr>
        <p:txBody>
          <a:bodyPr/>
          <a:lstStyle/>
          <a:p>
            <a:pPr algn="ctr"/>
            <a:r>
              <a:rPr lang="en-US" dirty="0"/>
              <a:t>Another example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7E797F4-9D49-F1BB-8AC2-66A12D4849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099" y="973363"/>
            <a:ext cx="11455401" cy="52485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FD98704-8253-A85C-6730-F85BDDE81F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8554" y="6053587"/>
            <a:ext cx="2110801" cy="35575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D579EF2-3C4A-CF57-EEB1-8CF2A29C64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8553" y="6456722"/>
            <a:ext cx="2110801" cy="39088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90567E1-2288-C16F-9438-4A73C98835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3327" y="6064472"/>
            <a:ext cx="1286183" cy="35575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005D68D-5BA6-8E56-4CC4-EAF6C165D2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53327" y="6518318"/>
            <a:ext cx="1097644" cy="32929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215D22F-38C2-FCC1-8917-C9FC243345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74944" y="6339331"/>
            <a:ext cx="3808686" cy="234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8886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574EC21-2050-46C1-C9D7-600FA251E5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88014" y="6316595"/>
            <a:ext cx="432486" cy="365125"/>
          </a:xfrm>
          <a:prstGeom prst="rect">
            <a:avLst/>
          </a:prstGeom>
        </p:spPr>
        <p:txBody>
          <a:bodyPr lIns="0" tIns="0" rIns="45720" bIns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33A556B-7C63-244D-9B7C-B0EA8042B330}" type="slidenum">
              <a:rPr lang="en-US" smtClean="0"/>
              <a:pPr/>
              <a:t>7</a:t>
            </a:fld>
            <a:endParaRPr lang="en-US" sz="10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25BC75A-2172-545C-5733-0A61FC64ED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-49847"/>
            <a:ext cx="11049000" cy="1325563"/>
          </a:xfrm>
        </p:spPr>
        <p:txBody>
          <a:bodyPr/>
          <a:lstStyle/>
          <a:p>
            <a:pPr algn="ctr"/>
            <a:r>
              <a:rPr lang="en-US" dirty="0"/>
              <a:t>Brainstorming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B5B4AF1-5E80-6900-0254-1C315B3ED065}"/>
                  </a:ext>
                </a:extLst>
              </p:cNvPr>
              <p:cNvSpPr txBox="1"/>
              <p:nvPr/>
            </p:nvSpPr>
            <p:spPr>
              <a:xfrm>
                <a:off x="957943" y="1186543"/>
                <a:ext cx="10112828" cy="57571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My Proposal: What if we know the exact form of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sz="2400" dirty="0"/>
                  <a:t>, and the form of </a:t>
                </a:r>
                <a:r>
                  <a:rPr lang="en-US" sz="2400" dirty="0" err="1"/>
                  <a:t>H_d</a:t>
                </a:r>
                <a:r>
                  <a:rPr lang="en-US" sz="2400" dirty="0"/>
                  <a:t>, such that 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</m:oMath>
                </a14:m>
                <a:r>
                  <a:rPr lang="en-US" sz="2400" dirty="0"/>
                  <a:t>=.              , where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2400" dirty="0"/>
                  <a:t> is the initial state and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dirty="0"/>
                  <a:t> then the solution can be extracted from an exact formula.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By doing so we can avoid the iterative measurements since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sz="2400" dirty="0"/>
                  <a:t> is analytical.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Questions remain: How do one prepare a unitary operator of Hamiltonian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</m:oMath>
                </a14:m>
                <a:r>
                  <a:rPr lang="en-US" sz="2400" dirty="0"/>
                  <a:t>=.              ?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Can one control the projective measurements discussed in the previous discussion via a time-dependent control.</a:t>
                </a:r>
              </a:p>
              <a:p>
                <a:endParaRPr lang="en-US" sz="24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B5B4AF1-5E80-6900-0254-1C315B3ED0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943" y="1186543"/>
                <a:ext cx="10112828" cy="5757153"/>
              </a:xfrm>
              <a:prstGeom prst="rect">
                <a:avLst/>
              </a:prstGeom>
              <a:blipFill>
                <a:blip r:embed="rId2"/>
                <a:stretch>
                  <a:fillRect l="-753" t="-6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050C3C0F-5F3B-C6A0-69E0-B7D9FA7120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2245" y="400928"/>
            <a:ext cx="3957448" cy="4240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2A1A4AF8-3796-B4EC-0972-36D9BEC9ED6E}"/>
              </a:ext>
            </a:extLst>
          </p:cNvPr>
          <p:cNvGrpSpPr/>
          <p:nvPr/>
        </p:nvGrpSpPr>
        <p:grpSpPr>
          <a:xfrm>
            <a:off x="1856835" y="2271596"/>
            <a:ext cx="4502075" cy="672777"/>
            <a:chOff x="1201193" y="5264462"/>
            <a:chExt cx="4502075" cy="672777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52A3825-E4CE-4EE5-CAF0-93DA748C74F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01193" y="5264462"/>
              <a:ext cx="4491684" cy="601249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354EDE1-C8E0-2A26-514C-206983D816B4}"/>
                </a:ext>
              </a:extLst>
            </p:cNvPr>
            <p:cNvSpPr/>
            <p:nvPr/>
          </p:nvSpPr>
          <p:spPr>
            <a:xfrm>
              <a:off x="1211584" y="5796301"/>
              <a:ext cx="4491684" cy="1409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7D18D474-94BC-02B4-1FCD-1C1C73AC3806}"/>
              </a:ext>
            </a:extLst>
          </p:cNvPr>
          <p:cNvSpPr txBox="1"/>
          <p:nvPr/>
        </p:nvSpPr>
        <p:spPr>
          <a:xfrm>
            <a:off x="6368800" y="2250496"/>
            <a:ext cx="17308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&lt; 0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D9D56F1-9AA6-D0F3-1CF6-7E5B7F85F8A5}"/>
              </a:ext>
            </a:extLst>
          </p:cNvPr>
          <p:cNvGrpSpPr/>
          <p:nvPr/>
        </p:nvGrpSpPr>
        <p:grpSpPr>
          <a:xfrm>
            <a:off x="7527360" y="2333163"/>
            <a:ext cx="3543411" cy="400086"/>
            <a:chOff x="6752983" y="5365043"/>
            <a:chExt cx="3543411" cy="400086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44C42EE9-A34C-9E91-8F9A-EA6E7129674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638678" y="5365043"/>
              <a:ext cx="2657716" cy="400086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D6E1423D-D30A-194C-AEF8-1DA7F98EF42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752983" y="5365043"/>
              <a:ext cx="923273" cy="400085"/>
            </a:xfrm>
            <a:prstGeom prst="rect">
              <a:avLst/>
            </a:prstGeom>
          </p:spPr>
        </p:pic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43206491-9324-2AE7-B5A9-E88F73F6390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53343" y="2951606"/>
            <a:ext cx="1066800" cy="56303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A05309F-1175-3F05-1D33-1EF08EC654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67226" y="5305145"/>
            <a:ext cx="1066800" cy="563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361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506</TotalTime>
  <Words>182</Words>
  <Application>Microsoft Macintosh PowerPoint</Application>
  <PresentationFormat>Widescreen</PresentationFormat>
  <Paragraphs>35</Paragraphs>
  <Slides>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Arial</vt:lpstr>
      <vt:lpstr>Calibri</vt:lpstr>
      <vt:lpstr>Calibri Light</vt:lpstr>
      <vt:lpstr>Cambria Math</vt:lpstr>
      <vt:lpstr>Times New Roman</vt:lpstr>
      <vt:lpstr>Wingdings</vt:lpstr>
      <vt:lpstr>Office Theme</vt:lpstr>
      <vt:lpstr>PowerPoint Presentation</vt:lpstr>
      <vt:lpstr>Feedback-Based Quantum Optimization</vt:lpstr>
      <vt:lpstr>Main idea</vt:lpstr>
      <vt:lpstr>Algorithm</vt:lpstr>
      <vt:lpstr>Example</vt:lpstr>
      <vt:lpstr>Another example</vt:lpstr>
      <vt:lpstr>Brainstorming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Malla, Rajesh</dc:creator>
  <cp:lastModifiedBy>Malla, Rajesh</cp:lastModifiedBy>
  <cp:revision>1</cp:revision>
  <dcterms:created xsi:type="dcterms:W3CDTF">2023-05-15T19:33:34Z</dcterms:created>
  <dcterms:modified xsi:type="dcterms:W3CDTF">2023-05-16T03:59:42Z</dcterms:modified>
</cp:coreProperties>
</file>